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4"/>
  </p:sldMasterIdLst>
  <p:notesMasterIdLst>
    <p:notesMasterId r:id="rId11"/>
  </p:notesMasterIdLst>
  <p:handoutMasterIdLst>
    <p:handoutMasterId r:id="rId12"/>
  </p:handoutMasterIdLst>
  <p:sldIdLst>
    <p:sldId id="300" r:id="rId5"/>
    <p:sldId id="301" r:id="rId6"/>
    <p:sldId id="302" r:id="rId7"/>
    <p:sldId id="303" r:id="rId8"/>
    <p:sldId id="304" r:id="rId9"/>
    <p:sldId id="299" r:id="rId10"/>
  </p:sldIdLst>
  <p:sldSz cx="9144000" cy="6858000" type="screen4x3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86918"/>
    <a:srgbClr val="002B52"/>
    <a:srgbClr val="6C0000"/>
    <a:srgbClr val="5B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28" autoAdjust="0"/>
  </p:normalViewPr>
  <p:slideViewPr>
    <p:cSldViewPr snapToObjects="1">
      <p:cViewPr varScale="1">
        <p:scale>
          <a:sx n="88" d="100"/>
          <a:sy n="88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5B5E8210-273E-C142-A5DD-F8E95232CCAA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75C95C6C-8E47-8C4A-AFBD-D8AD788F0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370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873C5552-1C14-2A40-980B-E30033D74968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0" tIns="46310" rIns="92620" bIns="463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2620" tIns="46310" rIns="92620" bIns="463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51CB9A04-6BE5-CE47-9611-B9E79A4E6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3816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 baseline="0"/>
            </a:lvl1pPr>
          </a:lstStyle>
          <a:p>
            <a:r>
              <a:rPr lang="en-US" dirty="0" smtClean="0"/>
              <a:t>Beyond Civics 101: </a:t>
            </a:r>
            <a:r>
              <a:rPr lang="en-US" b="1" dirty="0" smtClean="0"/>
              <a:t>Students’ Civic Learning in a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267200"/>
            <a:ext cx="7010400" cy="1371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/>
              <a:buNone/>
              <a:tabLst/>
              <a:defRPr sz="2800" baseline="0">
                <a:solidFill>
                  <a:srgbClr val="002B5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600" b="1" dirty="0" smtClean="0">
                <a:solidFill>
                  <a:srgbClr val="002B52"/>
                </a:solidFill>
                <a:cs typeface="Arial"/>
              </a:rPr>
              <a:t>Philip Sisson</a:t>
            </a:r>
          </a:p>
          <a:p>
            <a:pPr algn="l"/>
            <a:r>
              <a:rPr lang="en-US" sz="2000" dirty="0" smtClean="0"/>
              <a:t>Provost and Vice-President for Academic and Student Affairs</a:t>
            </a:r>
          </a:p>
        </p:txBody>
      </p:sp>
    </p:spTree>
    <p:extLst>
      <p:ext uri="{BB962C8B-B14F-4D97-AF65-F5344CB8AC3E}">
        <p14:creationId xmlns:p14="http://schemas.microsoft.com/office/powerpoint/2010/main" xmlns="" val="315572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99906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62000" y="1905000"/>
            <a:ext cx="2167128" cy="13716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3.65” x 1.5” image</a:t>
            </a:r>
          </a:p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62000" y="3505200"/>
            <a:ext cx="3337560" cy="13716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3.65” x 1.5” image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62000" y="5029200"/>
            <a:ext cx="6858000" cy="13716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7.5” x 1.5” image</a:t>
            </a:r>
          </a:p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82440" y="3505200"/>
            <a:ext cx="3337560" cy="13716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3.65” x 1.5” image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24200" y="1905000"/>
            <a:ext cx="2167128" cy="13716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3.65” x 1.5” image</a:t>
            </a:r>
          </a:p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486739" y="1905000"/>
            <a:ext cx="2167128" cy="13716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3.65” x 1.5”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259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 marL="0" indent="0">
              <a:spcBef>
                <a:spcPts val="0"/>
              </a:spcBef>
              <a:spcAft>
                <a:spcPts val="2400"/>
              </a:spcAft>
              <a:buNone/>
              <a:defRPr sz="3200" baseline="0"/>
            </a:lvl1pPr>
            <a:lvl2pPr>
              <a:defRPr sz="2400"/>
            </a:lvl2pPr>
            <a:lvl4pPr marL="18288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lvl4pPr>
          </a:lstStyle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600" b="1" dirty="0" smtClean="0">
                <a:solidFill>
                  <a:srgbClr val="002B52"/>
                </a:solidFill>
                <a:cs typeface="Arial"/>
              </a:rPr>
              <a:t>Sub Heading</a:t>
            </a:r>
            <a:endParaRPr lang="en-US" sz="2600" dirty="0" smtClean="0">
              <a:solidFill>
                <a:srgbClr val="002B52"/>
              </a:solidFill>
              <a:cs typeface="Arial"/>
            </a:endParaRPr>
          </a:p>
          <a:p>
            <a:pPr lvl="1"/>
            <a:r>
              <a:rPr lang="en-US" dirty="0" smtClean="0"/>
              <a:t>Gold Heading</a:t>
            </a:r>
          </a:p>
          <a:p>
            <a:pPr lvl="3"/>
            <a:endParaRPr lang="en-US" dirty="0" smtClean="0"/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Bullet List</a:t>
            </a: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lvl="3"/>
            <a:r>
              <a:rPr lang="en-US" dirty="0" smtClean="0"/>
              <a:t>Number List</a:t>
            </a:r>
          </a:p>
        </p:txBody>
      </p:sp>
    </p:spTree>
    <p:extLst>
      <p:ext uri="{BB962C8B-B14F-4D97-AF65-F5344CB8AC3E}">
        <p14:creationId xmlns:p14="http://schemas.microsoft.com/office/powerpoint/2010/main" xmlns="" val="531135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>
            <a:lvl1pPr marL="0" indent="0">
              <a:spcBef>
                <a:spcPts val="0"/>
              </a:spcBef>
              <a:spcAft>
                <a:spcPts val="2400"/>
              </a:spcAft>
              <a:buNone/>
              <a:defRPr sz="3200"/>
            </a:lvl1pPr>
            <a:lvl2pPr>
              <a:defRPr sz="2400"/>
            </a:lvl2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4pPr>
          </a:lstStyle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600" b="1" dirty="0" smtClean="0">
                <a:solidFill>
                  <a:srgbClr val="002B52"/>
                </a:solidFill>
                <a:cs typeface="Arial"/>
              </a:rPr>
              <a:t>Sub Heading</a:t>
            </a:r>
            <a:endParaRPr lang="en-US" sz="2600" dirty="0" smtClean="0">
              <a:solidFill>
                <a:srgbClr val="002B52"/>
              </a:solidFill>
              <a:cs typeface="Arial"/>
            </a:endParaRPr>
          </a:p>
          <a:p>
            <a:pPr lvl="1"/>
            <a:r>
              <a:rPr lang="en-US" dirty="0" smtClean="0"/>
              <a:t>Gold Heading</a:t>
            </a:r>
          </a:p>
          <a:p>
            <a:pPr lvl="3"/>
            <a:endParaRPr lang="en-US" dirty="0" smtClean="0"/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Bullet List</a:t>
            </a: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30945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Where MCC has been…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286000"/>
            <a:ext cx="4038600" cy="3840163"/>
          </a:xfrm>
        </p:spPr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Civic Learning Champions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Building infrastructure and partnerships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632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Where we are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286000"/>
            <a:ext cx="4038600" cy="3840163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Robust Service-Learning Program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Global-Local Connections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061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Where we are heading..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2400"/>
              </a:spcAft>
              <a:buNone/>
              <a:defRPr sz="3200" baseline="0"/>
            </a:lvl1pPr>
          </a:lstStyle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6080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748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981200"/>
            <a:ext cx="4040188" cy="914399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240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600" b="1" dirty="0" smtClean="0">
                <a:solidFill>
                  <a:srgbClr val="002B52"/>
                </a:solidFill>
                <a:cs typeface="Arial"/>
              </a:rPr>
              <a:t>Sub Heading</a:t>
            </a:r>
            <a:endParaRPr lang="en-US" sz="2600" dirty="0">
              <a:solidFill>
                <a:srgbClr val="002B52"/>
              </a:solidFill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3047999"/>
            <a:ext cx="4040188" cy="307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solidFill>
                  <a:srgbClr val="7F7F7F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Blue Heading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981199"/>
            <a:ext cx="4041775" cy="914399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240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600" b="1" dirty="0" smtClean="0">
                <a:solidFill>
                  <a:srgbClr val="002B52"/>
                </a:solidFill>
                <a:cs typeface="Arial"/>
              </a:rPr>
              <a:t>Sub Heading</a:t>
            </a:r>
            <a:endParaRPr lang="en-US" sz="2600" dirty="0">
              <a:solidFill>
                <a:srgbClr val="002B52"/>
              </a:solidFill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3047999"/>
            <a:ext cx="4041775" cy="3078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Blue Heading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984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154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5376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906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400"/>
              </a:spcAft>
              <a:buNone/>
              <a:defRPr sz="3200" baseline="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600" b="1" dirty="0" smtClean="0">
                <a:solidFill>
                  <a:srgbClr val="002B52"/>
                </a:solidFill>
                <a:cs typeface="Arial"/>
              </a:rPr>
              <a:t>Sub Heading</a:t>
            </a:r>
            <a:endParaRPr lang="en-US" sz="2600" dirty="0" smtClean="0">
              <a:solidFill>
                <a:srgbClr val="002B52"/>
              </a:solidFill>
              <a:cs typeface="Arial"/>
            </a:endParaRPr>
          </a:p>
          <a:p>
            <a:pPr lvl="1"/>
            <a:r>
              <a:rPr lang="en-US" dirty="0" smtClean="0"/>
              <a:t>Gold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905000"/>
            <a:ext cx="3008313" cy="422116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z="2000" dirty="0" smtClean="0">
                <a:latin typeface="+mn-lt"/>
                <a:cs typeface="Arial"/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xmlns="" val="28505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1"/>
            <a:ext cx="8229600" cy="365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600" b="1" dirty="0" smtClean="0">
                <a:solidFill>
                  <a:srgbClr val="002B52"/>
                </a:solidFill>
                <a:cs typeface="Arial"/>
              </a:rPr>
              <a:t>Sub Heading</a:t>
            </a:r>
            <a:endParaRPr lang="en-US" sz="2600" dirty="0" smtClean="0">
              <a:solidFill>
                <a:srgbClr val="002B52"/>
              </a:solidFill>
              <a:cs typeface="Arial"/>
            </a:endParaRPr>
          </a:p>
          <a:p>
            <a:pPr lvl="1"/>
            <a:r>
              <a:rPr lang="en-US" dirty="0" smtClean="0"/>
              <a:t>Gold Heading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800" dirty="0" smtClean="0">
              <a:solidFill>
                <a:srgbClr val="000000"/>
              </a:solidFill>
              <a:latin typeface="+mn-lt"/>
              <a:cs typeface="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  <a:cs typeface="Arial"/>
              </a:rPr>
              <a:t>Body Copy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800" dirty="0" smtClean="0">
              <a:solidFill>
                <a:srgbClr val="000000"/>
              </a:solidFill>
              <a:latin typeface="+mn-lt"/>
              <a:cs typeface="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800" dirty="0" smtClean="0">
              <a:solidFill>
                <a:srgbClr val="000000"/>
              </a:solidFill>
              <a:latin typeface="+mn-lt"/>
              <a:cs typeface="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-12086" y="6758941"/>
            <a:ext cx="9156086" cy="198118"/>
          </a:xfrm>
          <a:prstGeom prst="rect">
            <a:avLst/>
          </a:prstGeom>
          <a:solidFill>
            <a:srgbClr val="595959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0000"/>
              </a:solidFill>
            </a:endParaRPr>
          </a:p>
        </p:txBody>
      </p:sp>
      <p:pic>
        <p:nvPicPr>
          <p:cNvPr id="9" name="Picture 8" descr="Screen Shot 2012-09-09 at 6.36.19 AM.png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52400"/>
            <a:ext cx="3001854" cy="58433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V="1">
            <a:off x="0" y="-76200"/>
            <a:ext cx="9144000" cy="19811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835400" y="3073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707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0" r:id="rId2"/>
    <p:sldLayoutId id="2147483781" r:id="rId3"/>
    <p:sldLayoutId id="2147483758" r:id="rId4"/>
    <p:sldLayoutId id="214748378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 baseline="0">
          <a:solidFill>
            <a:srgbClr val="6C000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2400"/>
        </a:spcAft>
        <a:buFont typeface="Arial"/>
        <a:buNone/>
        <a:defRPr sz="3200" kern="1200">
          <a:solidFill>
            <a:srgbClr val="002B52"/>
          </a:solidFill>
          <a:latin typeface="+mn-lt"/>
          <a:ea typeface="+mn-ea"/>
          <a:cs typeface="+mn-cs"/>
        </a:defRPr>
      </a:lvl1pPr>
      <a:lvl2pPr marL="45720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2800" kern="1200">
          <a:solidFill>
            <a:srgbClr val="986918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986918"/>
          </a:solidFill>
          <a:latin typeface="+mn-lt"/>
          <a:ea typeface="+mn-ea"/>
          <a:cs typeface="+mn-cs"/>
        </a:defRPr>
      </a:lvl3pPr>
      <a:lvl4pPr marL="137160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+mj-lt"/>
        <a:buNone/>
        <a:tabLst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ddlesex.mass.edu/strategicplanning/downloads/fy14fb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elfc@middlesex.mass.edu" TargetMode="External"/><Relationship Id="rId2" Type="http://schemas.openxmlformats.org/officeDocument/2006/relationships/hyperlink" Target="mailto:sissonp@middlesex.mass.edu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lynchc@middlesex.mass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Beyond Civics 101: Students’ Civic Learning in a 21</a:t>
            </a:r>
            <a:r>
              <a:rPr lang="en-US" baseline="30000" dirty="0"/>
              <a:t>st</a:t>
            </a:r>
            <a:r>
              <a:rPr lang="en-US" dirty="0"/>
              <a:t> Century World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Philip Sisson</a:t>
            </a:r>
          </a:p>
          <a:p>
            <a:r>
              <a:rPr lang="en-US" dirty="0" smtClean="0"/>
              <a:t>Provost and Vice President for Academic and Student Affairs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94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MCC has been…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Civic Learning Leadership</a:t>
            </a:r>
          </a:p>
          <a:p>
            <a:pPr lvl="1"/>
            <a:r>
              <a:rPr lang="en-US" dirty="0" smtClean="0"/>
              <a:t>Presidential Engagement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Faculty Champions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Infrastructure and Partnerships</a:t>
            </a:r>
          </a:p>
          <a:p>
            <a:pPr lvl="1"/>
            <a:r>
              <a:rPr lang="en-US" dirty="0" smtClean="0"/>
              <a:t>Grants grew staff/support</a:t>
            </a:r>
          </a:p>
          <a:p>
            <a:pPr lvl="2"/>
            <a:r>
              <a:rPr lang="en-US" dirty="0" smtClean="0"/>
              <a:t>The Lowell Collaborative (LTC)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Partnership recruitment and retention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Technology tools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144962"/>
            <a:ext cx="1577578" cy="2103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4144962"/>
            <a:ext cx="1552352" cy="210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185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Data:</a:t>
            </a:r>
          </a:p>
          <a:p>
            <a:pPr lvl="1"/>
            <a:r>
              <a:rPr lang="en-US" dirty="0" smtClean="0"/>
              <a:t>1100 Students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24,000 service hours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r>
              <a:rPr lang="en-US" dirty="0" smtClean="0"/>
              <a:t>64 sections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All academic divisions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Structure:</a:t>
            </a:r>
          </a:p>
          <a:p>
            <a:pPr lvl="1"/>
            <a:r>
              <a:rPr lang="en-US" dirty="0"/>
              <a:t>Regular faculty training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/>
              <a:t>Noted on student </a:t>
            </a:r>
            <a:r>
              <a:rPr lang="en-US" dirty="0" smtClean="0"/>
              <a:t>transcripts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Multiple models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4785" y="5791200"/>
            <a:ext cx="7648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en-US" dirty="0"/>
          </a:p>
          <a:p>
            <a:r>
              <a:rPr lang="en-US" dirty="0">
                <a:hlinkClick r:id="rId2"/>
              </a:rPr>
              <a:t>https://www.middlesex.mass.edu/strategicplanning/downloads/fy14fb.pdf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19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building…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Global/Local Connections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Curriculum Design and Assessment Process</a:t>
            </a:r>
          </a:p>
          <a:p>
            <a:pPr lvl="1"/>
            <a:r>
              <a:rPr lang="en-US" dirty="0" smtClean="0"/>
              <a:t>ISLO’s</a:t>
            </a:r>
            <a:endParaRPr lang="en-US" dirty="0"/>
          </a:p>
          <a:p>
            <a:pPr lvl="2"/>
            <a:r>
              <a:rPr lang="en-US" dirty="0" smtClean="0"/>
              <a:t>Social Responsibility</a:t>
            </a:r>
          </a:p>
          <a:p>
            <a:pPr lvl="2"/>
            <a:r>
              <a:rPr lang="en-US" dirty="0" smtClean="0"/>
              <a:t>Multicultural/Global</a:t>
            </a:r>
          </a:p>
          <a:p>
            <a:pPr lvl="2"/>
            <a:r>
              <a:rPr lang="en-US" dirty="0" smtClean="0"/>
              <a:t>Personal/Professional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IDS classes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 smtClean="0"/>
              <a:t>Alignment across institutions (K-16)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219200" y="51448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062" y="2590800"/>
            <a:ext cx="2286000" cy="1522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ultural Exchange Conference Fly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5292" y="2812359"/>
            <a:ext cx="2010508" cy="26018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951924"/>
            <a:ext cx="32766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3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Valuable partnerships…</a:t>
            </a:r>
            <a:endParaRPr lang="en-US" dirty="0"/>
          </a:p>
        </p:txBody>
      </p:sp>
      <p:pic>
        <p:nvPicPr>
          <p:cNvPr id="5" name="Picture 2" descr="C:\Users\selfc\Pictures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4493" y="4530120"/>
            <a:ext cx="28575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539" y="4008214"/>
            <a:ext cx="2302954" cy="2139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133600"/>
            <a:ext cx="3494868" cy="1398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4612" y="2588932"/>
            <a:ext cx="1398782" cy="1493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1891578"/>
            <a:ext cx="1554480" cy="188214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4102448"/>
            <a:ext cx="1981200" cy="1981200"/>
          </a:xfrm>
        </p:spPr>
      </p:pic>
    </p:spTree>
    <p:extLst>
      <p:ext uri="{BB962C8B-B14F-4D97-AF65-F5344CB8AC3E}">
        <p14:creationId xmlns:p14="http://schemas.microsoft.com/office/powerpoint/2010/main" xmlns="" val="22187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0183" y="1371600"/>
            <a:ext cx="8229600" cy="5105400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Phil Sisson </a:t>
            </a:r>
            <a:br>
              <a:rPr lang="en-US" sz="1800" dirty="0" smtClean="0"/>
            </a:br>
            <a:r>
              <a:rPr lang="en-US" sz="1800" dirty="0" smtClean="0"/>
              <a:t>Provost and Vice President of Academic and Student Affairs</a:t>
            </a:r>
            <a:br>
              <a:rPr lang="en-US" sz="1800" dirty="0" smtClean="0"/>
            </a:br>
            <a:r>
              <a:rPr lang="en-US" sz="1800" i="1" dirty="0" smtClean="0"/>
              <a:t>(781) 280-3571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hlinkClick r:id="rId2"/>
              </a:rPr>
              <a:t>sissonp@middlesex.mass.edu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Carina Self</a:t>
            </a:r>
            <a:br>
              <a:rPr lang="en-US" sz="1800" dirty="0" smtClean="0"/>
            </a:br>
            <a:r>
              <a:rPr lang="en-US" sz="1800" dirty="0" smtClean="0"/>
              <a:t>Assistant Dean of Social Sciences and Service Learning</a:t>
            </a:r>
            <a:br>
              <a:rPr lang="en-US" sz="1800" dirty="0" smtClean="0"/>
            </a:br>
            <a:r>
              <a:rPr lang="en-US" sz="1800" i="1" dirty="0" smtClean="0"/>
              <a:t>(978) 322-8408</a:t>
            </a:r>
            <a:r>
              <a:rPr lang="en-US" sz="1800" i="1" dirty="0"/>
              <a:t/>
            </a:r>
            <a:br>
              <a:rPr lang="en-US" sz="1800" i="1" dirty="0"/>
            </a:br>
            <a:r>
              <a:rPr lang="en-US" sz="1800" dirty="0" smtClean="0">
                <a:hlinkClick r:id="rId3"/>
              </a:rPr>
              <a:t>selfc@middlesex.mass.edu</a:t>
            </a:r>
            <a:r>
              <a:rPr lang="en-US" sz="1800" i="1" dirty="0" smtClean="0"/>
              <a:t> </a:t>
            </a:r>
            <a:br>
              <a:rPr lang="en-US" sz="1800" i="1" dirty="0" smtClean="0"/>
            </a:br>
            <a:r>
              <a:rPr lang="en-US" sz="1800" i="1" dirty="0"/>
              <a:t/>
            </a:r>
            <a:br>
              <a:rPr lang="en-US" sz="1800" i="1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Cynthia Lynch</a:t>
            </a:r>
            <a:br>
              <a:rPr lang="en-US" sz="1800" dirty="0" smtClean="0"/>
            </a:br>
            <a:r>
              <a:rPr lang="en-US" sz="1800" dirty="0" smtClean="0"/>
              <a:t>Director of Service Learning</a:t>
            </a:r>
            <a:br>
              <a:rPr lang="en-US" sz="1800" dirty="0" smtClean="0"/>
            </a:br>
            <a:r>
              <a:rPr lang="en-US" sz="1800" i="1" dirty="0" smtClean="0"/>
              <a:t>(781) 280-3556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>
                <a:hlinkClick r:id="rId4"/>
              </a:rPr>
              <a:t>lynchc@middlesex.mass.edu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1706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ddlesex Community Colle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6C9851B2C5C94986AAAD4F18341A88" ma:contentTypeVersion="0" ma:contentTypeDescription="Create a new document." ma:contentTypeScope="" ma:versionID="7385a4c5337c3d20609b84fcb1875d7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AF97FA-ACF3-4CCC-B889-BAA652A37E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CDB938-EB7C-4976-B46D-5A4E9930D370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C5C6583-5D09-4FC0-A71D-2300B036A2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</TotalTime>
  <Words>113</Words>
  <Application>Microsoft Office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Middlesex Community College</vt:lpstr>
      <vt:lpstr>Beyond Civics 101: Students’ Civic Learning in a 21st Century World</vt:lpstr>
      <vt:lpstr>Where MCC has been…</vt:lpstr>
      <vt:lpstr>Where we are now…</vt:lpstr>
      <vt:lpstr>What we are building…</vt:lpstr>
      <vt:lpstr>Valuable partnerships…</vt:lpstr>
      <vt:lpstr>     Phil Sisson  Provost and Vice President of Academic and Student Affairs (781) 280-3571 sissonp@middlesex.mass.edu    Carina Self Assistant Dean of Social Sciences and Service Learning (978) 322-8408 selfc@middlesex.mass.edu    Cynthia Lynch Director of Service Learning (781) 280-3556 lynchc@middlesex.mass.edu         </vt:lpstr>
    </vt:vector>
  </TitlesOfParts>
  <Company>Middlesex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Aradhya</dc:creator>
  <cp:lastModifiedBy>Elena Quiroz</cp:lastModifiedBy>
  <cp:revision>152</cp:revision>
  <cp:lastPrinted>2014-10-28T20:42:08Z</cp:lastPrinted>
  <dcterms:created xsi:type="dcterms:W3CDTF">2012-09-09T10:37:54Z</dcterms:created>
  <dcterms:modified xsi:type="dcterms:W3CDTF">2014-11-13T16:37:03Z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0x010100466C9851B2C5C94986AAAD4F18341A88</vt:lpwstr>
  </property>
</Properties>
</file>